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7" r:id="rId5"/>
    <p:sldId id="268" r:id="rId6"/>
    <p:sldId id="258" r:id="rId7"/>
    <p:sldId id="259" r:id="rId8"/>
    <p:sldId id="260" r:id="rId9"/>
    <p:sldId id="261"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15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995C-89CF-5C4E-2514-596B0628C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64A6DAA-7907-6696-C093-D6D635AD71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ADD5027-8E28-E824-5D22-AE00832943A2}"/>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5" name="Footer Placeholder 4">
            <a:extLst>
              <a:ext uri="{FF2B5EF4-FFF2-40B4-BE49-F238E27FC236}">
                <a16:creationId xmlns:a16="http://schemas.microsoft.com/office/drawing/2014/main" id="{C8DBFB8F-0F5C-108B-F120-009340D473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5CAC80-043A-4575-662C-5DF8E82E09E3}"/>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406280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FBD2-81D8-BFAA-8282-6572C40D013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35BD6C1-C6DA-7609-4345-FC01726893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EFF1C3-735B-4568-8198-A945BA26CE61}"/>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5" name="Footer Placeholder 4">
            <a:extLst>
              <a:ext uri="{FF2B5EF4-FFF2-40B4-BE49-F238E27FC236}">
                <a16:creationId xmlns:a16="http://schemas.microsoft.com/office/drawing/2014/main" id="{2FD65815-65FE-6078-EE9E-7212844C9F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C91AB7-DC3B-9D5F-8832-C859F38E7BBA}"/>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157086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08D1C-C450-78CC-9EAB-1D594A8731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68F378-9309-48E4-EAC6-219680A13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24F664-14A1-4804-D722-BDC1D0C9A6D4}"/>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5" name="Footer Placeholder 4">
            <a:extLst>
              <a:ext uri="{FF2B5EF4-FFF2-40B4-BE49-F238E27FC236}">
                <a16:creationId xmlns:a16="http://schemas.microsoft.com/office/drawing/2014/main" id="{934FA7A0-B1C8-7957-6DBC-0E18CF06EE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51A3E1-AD87-AA60-3F05-6E2EB792372B}"/>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212668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E286-6C73-F819-FEAC-4D688F41087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62AD88B-97B9-204F-E7A7-21566BA259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BC0C2F-F3EF-5411-F2F2-4D7E266653A4}"/>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5" name="Footer Placeholder 4">
            <a:extLst>
              <a:ext uri="{FF2B5EF4-FFF2-40B4-BE49-F238E27FC236}">
                <a16:creationId xmlns:a16="http://schemas.microsoft.com/office/drawing/2014/main" id="{9A1A7663-55B0-F656-2425-22821594CD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07EDA1-5474-06C3-367C-F959FEC06D18}"/>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116221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5CD7-82A2-C55B-D709-21753C59D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C7EB29-63D2-C99A-C246-643EC69AA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AAED3-A8BE-8F1F-EEED-A82E52A787C7}"/>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5" name="Footer Placeholder 4">
            <a:extLst>
              <a:ext uri="{FF2B5EF4-FFF2-40B4-BE49-F238E27FC236}">
                <a16:creationId xmlns:a16="http://schemas.microsoft.com/office/drawing/2014/main" id="{FED2CD71-9993-D184-3F3B-C0401B82CE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AA1A15-9724-016A-7038-DDFB9E069491}"/>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6680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7B23-F77B-2343-03FE-2D41D2C46E4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75A8FA8-F064-814F-FBA4-EAB4B34257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0775D25-0264-0531-C81F-2161F32067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983BC8B-0647-EEB0-A7B0-27AE08F7EDE1}"/>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6" name="Footer Placeholder 5">
            <a:extLst>
              <a:ext uri="{FF2B5EF4-FFF2-40B4-BE49-F238E27FC236}">
                <a16:creationId xmlns:a16="http://schemas.microsoft.com/office/drawing/2014/main" id="{F120E625-A3C5-8D9E-B02F-F7B8447B8DA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767E6C7-07F8-FF3D-3549-0538BD341AF3}"/>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127501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00E5-14C6-C81A-00B8-41AE88B3DAC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10B7D6-5AA6-A6D4-B7FF-3DD73E21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14EED-E136-2048-0A6F-0128097D5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511D08D-C7DC-A154-1073-B0E35EBA3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1F19B5-8426-494F-E467-0E1FBFF7EA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56CA750-AFBC-82DD-9FC1-449B078ACF15}"/>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8" name="Footer Placeholder 7">
            <a:extLst>
              <a:ext uri="{FF2B5EF4-FFF2-40B4-BE49-F238E27FC236}">
                <a16:creationId xmlns:a16="http://schemas.microsoft.com/office/drawing/2014/main" id="{D71FC8B6-12B6-AA42-61E6-AF8C01A8954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EF87021-BA40-0ABC-0095-DDC1BF8CD0C9}"/>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204643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AB59-3C29-54D8-8F4C-B6E43E21E4E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9FCAB2C-E2DE-1046-DD9B-801E3334841A}"/>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4" name="Footer Placeholder 3">
            <a:extLst>
              <a:ext uri="{FF2B5EF4-FFF2-40B4-BE49-F238E27FC236}">
                <a16:creationId xmlns:a16="http://schemas.microsoft.com/office/drawing/2014/main" id="{24E9D50F-3439-94CD-06F8-89939DAACF9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6911FDC-BBF5-9849-9795-94D40736ED80}"/>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144806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A12F1-1C99-C0AC-2923-EECEFA0D7E77}"/>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3" name="Footer Placeholder 2">
            <a:extLst>
              <a:ext uri="{FF2B5EF4-FFF2-40B4-BE49-F238E27FC236}">
                <a16:creationId xmlns:a16="http://schemas.microsoft.com/office/drawing/2014/main" id="{5483E341-80AC-303B-48D6-8AE375517B2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6A57A40-95A2-3ABC-0AB7-CB305C2B9ECA}"/>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278963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80EC-2C50-1AB2-7D6C-299160B97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DC8084D-EACB-056D-EDF5-954183FAE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39CE614-EE4E-4499-FCAB-0394DEC85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EA183-CBF5-ED83-3DCC-5AC33D6A117C}"/>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6" name="Footer Placeholder 5">
            <a:extLst>
              <a:ext uri="{FF2B5EF4-FFF2-40B4-BE49-F238E27FC236}">
                <a16:creationId xmlns:a16="http://schemas.microsoft.com/office/drawing/2014/main" id="{1FDA184E-B42E-D663-E946-63485242908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469D53-134A-48D1-BABD-0CC069AD99DA}"/>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386079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E872-9630-B942-F093-0CCEFDEAE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2CE5A02-C9A9-2532-4854-EEFC62E5C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DD7FE8-71B5-B215-A7BC-F41BCEE4C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2A53D-F798-D9F5-0981-4AB32DBB45FE}"/>
              </a:ext>
            </a:extLst>
          </p:cNvPr>
          <p:cNvSpPr>
            <a:spLocks noGrp="1"/>
          </p:cNvSpPr>
          <p:nvPr>
            <p:ph type="dt" sz="half" idx="10"/>
          </p:nvPr>
        </p:nvSpPr>
        <p:spPr/>
        <p:txBody>
          <a:bodyPr/>
          <a:lstStyle/>
          <a:p>
            <a:fld id="{3EEE0C56-2E0F-4EFD-B0CA-CC1B132D416C}" type="datetimeFigureOut">
              <a:rPr lang="en-AU" smtClean="0"/>
              <a:t>29/07/2023</a:t>
            </a:fld>
            <a:endParaRPr lang="en-AU"/>
          </a:p>
        </p:txBody>
      </p:sp>
      <p:sp>
        <p:nvSpPr>
          <p:cNvPr id="6" name="Footer Placeholder 5">
            <a:extLst>
              <a:ext uri="{FF2B5EF4-FFF2-40B4-BE49-F238E27FC236}">
                <a16:creationId xmlns:a16="http://schemas.microsoft.com/office/drawing/2014/main" id="{95A5C0DE-631D-BEC3-D63B-C636113054B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92A19D0-4710-726D-4D2A-62438C8548B8}"/>
              </a:ext>
            </a:extLst>
          </p:cNvPr>
          <p:cNvSpPr>
            <a:spLocks noGrp="1"/>
          </p:cNvSpPr>
          <p:nvPr>
            <p:ph type="sldNum" sz="quarter" idx="12"/>
          </p:nvPr>
        </p:nvSpPr>
        <p:spPr/>
        <p:txBody>
          <a:bodyPr/>
          <a:lstStyle/>
          <a:p>
            <a:fld id="{BF3320E1-4A37-46BD-98E8-E89923510189}" type="slidenum">
              <a:rPr lang="en-AU" smtClean="0"/>
              <a:t>‹#›</a:t>
            </a:fld>
            <a:endParaRPr lang="en-AU"/>
          </a:p>
        </p:txBody>
      </p:sp>
    </p:spTree>
    <p:extLst>
      <p:ext uri="{BB962C8B-B14F-4D97-AF65-F5344CB8AC3E}">
        <p14:creationId xmlns:p14="http://schemas.microsoft.com/office/powerpoint/2010/main" val="407953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34FA6-DC51-8D57-9C8D-20E03F2F4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5E25AC5-8B3B-D2F8-44FC-A7A98618E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E02316-94FE-4BD1-3357-F28F6C605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E0C56-2E0F-4EFD-B0CA-CC1B132D416C}" type="datetimeFigureOut">
              <a:rPr lang="en-AU" smtClean="0"/>
              <a:t>29/07/2023</a:t>
            </a:fld>
            <a:endParaRPr lang="en-AU"/>
          </a:p>
        </p:txBody>
      </p:sp>
      <p:sp>
        <p:nvSpPr>
          <p:cNvPr id="5" name="Footer Placeholder 4">
            <a:extLst>
              <a:ext uri="{FF2B5EF4-FFF2-40B4-BE49-F238E27FC236}">
                <a16:creationId xmlns:a16="http://schemas.microsoft.com/office/drawing/2014/main" id="{75635F3E-260C-2AA5-35C9-F2963DC6B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5489D3C-7DE7-CECA-1B33-A4E90C28E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320E1-4A37-46BD-98E8-E89923510189}" type="slidenum">
              <a:rPr lang="en-AU" smtClean="0"/>
              <a:t>‹#›</a:t>
            </a:fld>
            <a:endParaRPr lang="en-AU"/>
          </a:p>
        </p:txBody>
      </p:sp>
    </p:spTree>
    <p:extLst>
      <p:ext uri="{BB962C8B-B14F-4D97-AF65-F5344CB8AC3E}">
        <p14:creationId xmlns:p14="http://schemas.microsoft.com/office/powerpoint/2010/main" val="1247282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FBC9-DFEC-98E4-3D65-0D73D59D1650}"/>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3091E352-F7AC-8B3D-FC5C-805147CF6B56}"/>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30541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a:xfrm>
            <a:off x="838200" y="273685"/>
            <a:ext cx="10515600" cy="1325563"/>
          </a:xfrm>
        </p:spPr>
        <p:txBody>
          <a:bodyPr/>
          <a:lstStyle/>
          <a:p>
            <a:r>
              <a:rPr lang="en-AU" dirty="0">
                <a:latin typeface="Franklin Gothic Heavy" panose="020B0903020102020204" pitchFamily="34" charset="0"/>
              </a:rPr>
              <a:t>CHALLENGE</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505585"/>
            <a:ext cx="10515600" cy="4351338"/>
          </a:xfrm>
        </p:spPr>
        <p:txBody>
          <a:bodyPr>
            <a:normAutofit/>
          </a:bodyPr>
          <a:lstStyle/>
          <a:p>
            <a:pPr marL="0" indent="0" algn="ctr">
              <a:buNone/>
            </a:pPr>
            <a:r>
              <a:rPr lang="en-AU" sz="3600" dirty="0">
                <a:latin typeface="Franklin Gothic Medium" panose="020B0603020102020204" pitchFamily="34" charset="0"/>
              </a:rPr>
              <a:t>Answer seriously:</a:t>
            </a:r>
          </a:p>
          <a:p>
            <a:pPr marL="0" indent="0" algn="ctr">
              <a:buNone/>
            </a:pPr>
            <a:r>
              <a:rPr lang="en-AU" sz="3600" dirty="0">
                <a:latin typeface="Franklin Gothic Medium" panose="020B0603020102020204" pitchFamily="34" charset="0"/>
              </a:rPr>
              <a:t> </a:t>
            </a:r>
          </a:p>
          <a:p>
            <a:pPr marL="0" indent="0" algn="ctr">
              <a:buNone/>
            </a:pPr>
            <a:r>
              <a:rPr lang="en-AU" sz="3600" dirty="0">
                <a:latin typeface="Franklin Gothic Medium" panose="020B0603020102020204" pitchFamily="34" charset="0"/>
              </a:rPr>
              <a:t>‘Who do you believe could never be saved from their sin?’ </a:t>
            </a:r>
          </a:p>
        </p:txBody>
      </p:sp>
    </p:spTree>
    <p:extLst>
      <p:ext uri="{BB962C8B-B14F-4D97-AF65-F5344CB8AC3E}">
        <p14:creationId xmlns:p14="http://schemas.microsoft.com/office/powerpoint/2010/main" val="212457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Series Recap</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627505"/>
            <a:ext cx="10515600" cy="4351338"/>
          </a:xfrm>
        </p:spPr>
        <p:txBody>
          <a:bodyPr/>
          <a:lstStyle/>
          <a:p>
            <a:pPr marL="0" indent="0">
              <a:buNone/>
            </a:pPr>
            <a:r>
              <a:rPr lang="en-GB" sz="4000" dirty="0">
                <a:latin typeface="Franklin Gothic Medium" panose="020B0603020102020204" pitchFamily="34" charset="0"/>
              </a:rPr>
              <a:t>Week 1: Grace is given in our rebellion</a:t>
            </a:r>
          </a:p>
          <a:p>
            <a:pPr marL="0" indent="0">
              <a:buNone/>
            </a:pPr>
            <a:r>
              <a:rPr lang="en-AU" sz="4000" dirty="0">
                <a:latin typeface="Franklin Gothic Medium" panose="020B0603020102020204" pitchFamily="34" charset="0"/>
              </a:rPr>
              <a:t>Week 2: Grace is in the Yet</a:t>
            </a:r>
          </a:p>
          <a:p>
            <a:pPr marL="0" indent="0">
              <a:buNone/>
            </a:pPr>
            <a:r>
              <a:rPr lang="en-AU" sz="4000" dirty="0">
                <a:latin typeface="Franklin Gothic Medium" panose="020B0603020102020204" pitchFamily="34" charset="0"/>
              </a:rPr>
              <a:t>Week 3: Grace is needed by all, by Jonah’s and Nineveh’s alike. </a:t>
            </a:r>
            <a:endParaRPr lang="en-GB" sz="4000" dirty="0">
              <a:latin typeface="Franklin Gothic Medium" panose="020B0603020102020204" pitchFamily="34" charset="0"/>
            </a:endParaRPr>
          </a:p>
        </p:txBody>
      </p:sp>
    </p:spTree>
    <p:extLst>
      <p:ext uri="{BB962C8B-B14F-4D97-AF65-F5344CB8AC3E}">
        <p14:creationId xmlns:p14="http://schemas.microsoft.com/office/powerpoint/2010/main" val="150615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a:xfrm>
            <a:off x="769374" y="119318"/>
            <a:ext cx="10515600" cy="1325563"/>
          </a:xfrm>
        </p:spPr>
        <p:txBody>
          <a:bodyPr/>
          <a:lstStyle/>
          <a:p>
            <a:r>
              <a:rPr lang="en-AU" dirty="0">
                <a:latin typeface="Franklin Gothic Heavy" panose="020B0903020102020204" pitchFamily="34" charset="0"/>
              </a:rPr>
              <a:t>JONAH 4:1-3</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769374" y="1076350"/>
            <a:ext cx="10515600" cy="4351338"/>
          </a:xfrm>
        </p:spPr>
        <p:txBody>
          <a:bodyPr>
            <a:normAutofit fontScale="92500" lnSpcReduction="10000"/>
          </a:bodyPr>
          <a:lstStyle/>
          <a:p>
            <a:pPr marL="0" indent="0">
              <a:buNone/>
            </a:pPr>
            <a:r>
              <a:rPr lang="en-GB" sz="4000" dirty="0">
                <a:latin typeface="Franklin Gothic Medium" panose="020B0603020102020204" pitchFamily="34" charset="0"/>
              </a:rPr>
              <a:t>But to Jonah this seemed very wrong, and he became angry. 2 He prayed to the LORD, “Isn’t this what I said, LORD, when I was still at home? That is what I tried to forestall by fleeing to Tarshish. I knew that you are a gracious and compassionate God, slow to anger and abounding in love, a God who relents from sending calamity. 3 Now, LORD, take away my life, for it is better for me to die than to live.”</a:t>
            </a:r>
            <a:endParaRPr lang="en-AU" dirty="0">
              <a:latin typeface="Franklin Gothic Medium" panose="020B0603020102020204" pitchFamily="34" charset="0"/>
            </a:endParaRPr>
          </a:p>
        </p:txBody>
      </p:sp>
    </p:spTree>
    <p:extLst>
      <p:ext uri="{BB962C8B-B14F-4D97-AF65-F5344CB8AC3E}">
        <p14:creationId xmlns:p14="http://schemas.microsoft.com/office/powerpoint/2010/main" val="388000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a:xfrm>
            <a:off x="769374" y="119318"/>
            <a:ext cx="10515600" cy="1325563"/>
          </a:xfrm>
        </p:spPr>
        <p:txBody>
          <a:bodyPr/>
          <a:lstStyle/>
          <a:p>
            <a:r>
              <a:rPr lang="en-AU" dirty="0">
                <a:latin typeface="Franklin Gothic Heavy" panose="020B0903020102020204" pitchFamily="34" charset="0"/>
              </a:rPr>
              <a:t>JONAH 4:4-8</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769374" y="1076350"/>
            <a:ext cx="10515600" cy="4351338"/>
          </a:xfrm>
        </p:spPr>
        <p:txBody>
          <a:bodyPr>
            <a:normAutofit fontScale="77500" lnSpcReduction="20000"/>
          </a:bodyPr>
          <a:lstStyle/>
          <a:p>
            <a:pPr marL="0" indent="0">
              <a:buNone/>
            </a:pPr>
            <a:r>
              <a:rPr lang="en-GB" sz="4000" dirty="0">
                <a:latin typeface="Franklin Gothic Medium" panose="020B0603020102020204" pitchFamily="34" charset="0"/>
              </a:rPr>
              <a:t>4 But the LORD replied, “Is it right for you to be angry?”</a:t>
            </a:r>
          </a:p>
          <a:p>
            <a:pPr marL="0" indent="0">
              <a:buNone/>
            </a:pPr>
            <a:r>
              <a:rPr lang="en-GB" sz="4000" dirty="0">
                <a:latin typeface="Franklin Gothic Medium" panose="020B0603020102020204" pitchFamily="34" charset="0"/>
              </a:rPr>
              <a:t>5 Jonah had gone out and sat down at a place east of the city. There he made himself a shelter, sat in its shade and waited to see what would happen to the city. 6 Then the LORD God provided a leafy plant[a] and made it grow up over Jonah to give shade for his head to ease his discomfort, and Jonah was very happy about the plant. 7 But at dawn the next day God provided a worm, which chewed the plant so that it withered. 8 When the sun rose, God provided a scorching east wind, and the sun blazed on Jonah’s head so that he grew faint. He wanted to die, and said, “It would be better for me to die than to live.”</a:t>
            </a:r>
          </a:p>
        </p:txBody>
      </p:sp>
    </p:spTree>
    <p:extLst>
      <p:ext uri="{BB962C8B-B14F-4D97-AF65-F5344CB8AC3E}">
        <p14:creationId xmlns:p14="http://schemas.microsoft.com/office/powerpoint/2010/main" val="310112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a:xfrm>
            <a:off x="769374" y="119318"/>
            <a:ext cx="10515600" cy="1325563"/>
          </a:xfrm>
        </p:spPr>
        <p:txBody>
          <a:bodyPr/>
          <a:lstStyle/>
          <a:p>
            <a:r>
              <a:rPr lang="en-AU" dirty="0">
                <a:latin typeface="Franklin Gothic Heavy" panose="020B0903020102020204" pitchFamily="34" charset="0"/>
              </a:rPr>
              <a:t>JONAH 4:9-11</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769374" y="1076350"/>
            <a:ext cx="10515600" cy="4351338"/>
          </a:xfrm>
        </p:spPr>
        <p:txBody>
          <a:bodyPr>
            <a:normAutofit fontScale="85000" lnSpcReduction="20000"/>
          </a:bodyPr>
          <a:lstStyle/>
          <a:p>
            <a:pPr marL="0" indent="0">
              <a:buNone/>
            </a:pPr>
            <a:r>
              <a:rPr lang="en-GB" sz="4000" dirty="0">
                <a:latin typeface="Franklin Gothic Medium" panose="020B0603020102020204" pitchFamily="34" charset="0"/>
              </a:rPr>
              <a:t>9 But God said to Jonah, “Is it right for you to be angry about the plant?”</a:t>
            </a:r>
          </a:p>
          <a:p>
            <a:pPr marL="0" indent="0">
              <a:buNone/>
            </a:pPr>
            <a:r>
              <a:rPr lang="en-GB" sz="4000" dirty="0">
                <a:latin typeface="Franklin Gothic Medium" panose="020B0603020102020204" pitchFamily="34" charset="0"/>
              </a:rPr>
              <a:t>“It is,” he said. “And I’m so angry I wish I were dead.”</a:t>
            </a:r>
          </a:p>
          <a:p>
            <a:pPr marL="0" indent="0">
              <a:buNone/>
            </a:pPr>
            <a:r>
              <a:rPr lang="en-GB" sz="4000" dirty="0">
                <a:latin typeface="Franklin Gothic Medium" panose="020B0603020102020204" pitchFamily="34" charset="0"/>
              </a:rPr>
              <a:t>10 But the LORD said, “You have been concerned about this plant, though you did not tend it or make it grow. It sprang up overnight and died overnight. 11 And should I not have concern for the great city of Nineveh, in which there are more than a hundred and twenty thousand people who cannot tell their right hand from their left—and also many animals?”</a:t>
            </a:r>
          </a:p>
        </p:txBody>
      </p:sp>
    </p:spTree>
    <p:extLst>
      <p:ext uri="{BB962C8B-B14F-4D97-AF65-F5344CB8AC3E}">
        <p14:creationId xmlns:p14="http://schemas.microsoft.com/office/powerpoint/2010/main" val="276572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a:xfrm>
            <a:off x="838200" y="119318"/>
            <a:ext cx="10515600" cy="1325563"/>
          </a:xfrm>
        </p:spPr>
        <p:txBody>
          <a:bodyPr/>
          <a:lstStyle/>
          <a:p>
            <a:r>
              <a:rPr lang="en-AU" dirty="0">
                <a:latin typeface="Franklin Gothic Heavy" panose="020B0903020102020204" pitchFamily="34" charset="0"/>
              </a:rPr>
              <a:t>JONAH Discontentment and God’s Compassion</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444881"/>
            <a:ext cx="10515600" cy="4351338"/>
          </a:xfrm>
        </p:spPr>
        <p:txBody>
          <a:bodyPr>
            <a:normAutofit/>
          </a:bodyPr>
          <a:lstStyle/>
          <a:p>
            <a:pPr marL="0" indent="0">
              <a:buNone/>
            </a:pPr>
            <a:r>
              <a:rPr lang="en-AU" sz="3400" dirty="0">
                <a:latin typeface="Franklin Gothic Medium" panose="020B0603020102020204" pitchFamily="34" charset="0"/>
              </a:rPr>
              <a:t>Jonah is emphatically displeased at God’s mercy, God is compassionate on a repenting but undeserving people. </a:t>
            </a:r>
          </a:p>
          <a:p>
            <a:pPr marL="0" indent="0">
              <a:buNone/>
            </a:pPr>
            <a:r>
              <a:rPr lang="en-AU" sz="3400" dirty="0">
                <a:latin typeface="Franklin Gothic Medium" panose="020B0603020102020204" pitchFamily="34" charset="0"/>
              </a:rPr>
              <a:t>In our lives we will encounter this problem at some point, we will decide that someone could never deserve grace. </a:t>
            </a:r>
          </a:p>
          <a:p>
            <a:pPr marL="0" indent="0">
              <a:buNone/>
            </a:pPr>
            <a:r>
              <a:rPr lang="en-AU" sz="3400" dirty="0">
                <a:latin typeface="Franklin Gothic Medium" panose="020B0603020102020204" pitchFamily="34" charset="0"/>
              </a:rPr>
              <a:t>Isaiah 55:9 says God’s ways are higher than our own, we need to accept this at times like this. </a:t>
            </a:r>
          </a:p>
        </p:txBody>
      </p:sp>
    </p:spTree>
    <p:extLst>
      <p:ext uri="{BB962C8B-B14F-4D97-AF65-F5344CB8AC3E}">
        <p14:creationId xmlns:p14="http://schemas.microsoft.com/office/powerpoint/2010/main" val="159907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JONAH’s Shelter and God’s Lesson</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627505"/>
            <a:ext cx="10515600" cy="4351338"/>
          </a:xfrm>
        </p:spPr>
        <p:txBody>
          <a:bodyPr>
            <a:normAutofit/>
          </a:bodyPr>
          <a:lstStyle/>
          <a:p>
            <a:pPr marL="0" indent="0">
              <a:buNone/>
            </a:pPr>
            <a:r>
              <a:rPr lang="en-AU" sz="3600" dirty="0">
                <a:latin typeface="Franklin Gothic Medium" panose="020B0603020102020204" pitchFamily="34" charset="0"/>
              </a:rPr>
              <a:t>Jonah puts up shelter, a shelter that doesn’t work. </a:t>
            </a:r>
          </a:p>
          <a:p>
            <a:pPr marL="0" indent="0">
              <a:buNone/>
            </a:pPr>
            <a:r>
              <a:rPr lang="en-AU" sz="3600" dirty="0">
                <a:latin typeface="Franklin Gothic Medium" panose="020B0603020102020204" pitchFamily="34" charset="0"/>
              </a:rPr>
              <a:t>God provides a sheltering plant, then takes it away. </a:t>
            </a:r>
          </a:p>
          <a:p>
            <a:pPr marL="0" indent="0">
              <a:buNone/>
            </a:pPr>
            <a:endParaRPr lang="en-AU" sz="3600" dirty="0">
              <a:latin typeface="Franklin Gothic Medium" panose="020B0603020102020204" pitchFamily="34" charset="0"/>
            </a:endParaRPr>
          </a:p>
          <a:p>
            <a:pPr marL="0" indent="0">
              <a:buNone/>
            </a:pPr>
            <a:r>
              <a:rPr lang="en-AU" sz="3600" dirty="0">
                <a:latin typeface="Franklin Gothic Medium" panose="020B0603020102020204" pitchFamily="34" charset="0"/>
              </a:rPr>
              <a:t>Jonah becomes angry and fails to see his situation is similar to the one Nineveh just faced. </a:t>
            </a:r>
          </a:p>
        </p:txBody>
      </p:sp>
    </p:spTree>
    <p:extLst>
      <p:ext uri="{BB962C8B-B14F-4D97-AF65-F5344CB8AC3E}">
        <p14:creationId xmlns:p14="http://schemas.microsoft.com/office/powerpoint/2010/main" val="4918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God’s Question and Jonah’s revelation</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627505"/>
            <a:ext cx="10515600" cy="4351338"/>
          </a:xfrm>
        </p:spPr>
        <p:txBody>
          <a:bodyPr>
            <a:normAutofit/>
          </a:bodyPr>
          <a:lstStyle/>
          <a:p>
            <a:pPr marL="0" indent="0">
              <a:buNone/>
            </a:pPr>
            <a:r>
              <a:rPr lang="en-AU" sz="3600" dirty="0">
                <a:latin typeface="Franklin Gothic Medium" panose="020B0603020102020204" pitchFamily="34" charset="0"/>
              </a:rPr>
              <a:t>God asks the question again, and Jonah reveals that he feels entitled to the anger. </a:t>
            </a:r>
          </a:p>
          <a:p>
            <a:pPr marL="0" indent="0">
              <a:buNone/>
            </a:pPr>
            <a:r>
              <a:rPr lang="en-AU" sz="3600" dirty="0">
                <a:latin typeface="Franklin Gothic Medium" panose="020B0603020102020204" pitchFamily="34" charset="0"/>
              </a:rPr>
              <a:t>God is gently revealing Jonah’s heart to prepare him for his mission to love others. </a:t>
            </a:r>
          </a:p>
          <a:p>
            <a:pPr marL="0" indent="0">
              <a:buNone/>
            </a:pPr>
            <a:r>
              <a:rPr lang="en-AU" sz="3600" dirty="0">
                <a:latin typeface="Franklin Gothic Medium" panose="020B0603020102020204" pitchFamily="34" charset="0"/>
              </a:rPr>
              <a:t>We see Jonah again in the book of Kings, advocating for those who don’t deserve Grace. </a:t>
            </a:r>
          </a:p>
        </p:txBody>
      </p:sp>
    </p:spTree>
    <p:extLst>
      <p:ext uri="{BB962C8B-B14F-4D97-AF65-F5344CB8AC3E}">
        <p14:creationId xmlns:p14="http://schemas.microsoft.com/office/powerpoint/2010/main" val="415612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9D47-D71B-8F72-18EA-9F57A7E41813}"/>
              </a:ext>
            </a:extLst>
          </p:cNvPr>
          <p:cNvSpPr>
            <a:spLocks noGrp="1"/>
          </p:cNvSpPr>
          <p:nvPr>
            <p:ph type="title"/>
          </p:nvPr>
        </p:nvSpPr>
        <p:spPr/>
        <p:txBody>
          <a:bodyPr/>
          <a:lstStyle/>
          <a:p>
            <a:r>
              <a:rPr lang="en-AU" dirty="0">
                <a:latin typeface="Franklin Gothic Heavy" panose="020B0903020102020204" pitchFamily="34" charset="0"/>
              </a:rPr>
              <a:t>God’s love for all. </a:t>
            </a:r>
          </a:p>
        </p:txBody>
      </p:sp>
      <p:sp>
        <p:nvSpPr>
          <p:cNvPr id="3" name="Content Placeholder 2">
            <a:extLst>
              <a:ext uri="{FF2B5EF4-FFF2-40B4-BE49-F238E27FC236}">
                <a16:creationId xmlns:a16="http://schemas.microsoft.com/office/drawing/2014/main" id="{C8144131-7C18-B746-B191-0F1D26655671}"/>
              </a:ext>
            </a:extLst>
          </p:cNvPr>
          <p:cNvSpPr>
            <a:spLocks noGrp="1"/>
          </p:cNvSpPr>
          <p:nvPr>
            <p:ph idx="1"/>
          </p:nvPr>
        </p:nvSpPr>
        <p:spPr>
          <a:xfrm>
            <a:off x="838200" y="1627505"/>
            <a:ext cx="10515600" cy="4351338"/>
          </a:xfrm>
        </p:spPr>
        <p:txBody>
          <a:bodyPr>
            <a:normAutofit/>
          </a:bodyPr>
          <a:lstStyle/>
          <a:p>
            <a:pPr marL="0" indent="0">
              <a:buNone/>
            </a:pPr>
            <a:r>
              <a:rPr lang="en-GB" sz="3600" dirty="0">
                <a:latin typeface="Franklin Gothic Medium" panose="020B0603020102020204" pitchFamily="34" charset="0"/>
              </a:rPr>
              <a:t>. 20 We are therefore Christ’s ambassadors, as though God were making his appeal through us. We implore you on Christ’s behalf: Be reconciled to God.  (2 Corinthians 5:20), </a:t>
            </a:r>
            <a:endParaRPr lang="en-AU" sz="3600" dirty="0">
              <a:latin typeface="Franklin Gothic Medium" panose="020B0603020102020204" pitchFamily="34" charset="0"/>
            </a:endParaRPr>
          </a:p>
        </p:txBody>
      </p:sp>
    </p:spTree>
    <p:extLst>
      <p:ext uri="{BB962C8B-B14F-4D97-AF65-F5344CB8AC3E}">
        <p14:creationId xmlns:p14="http://schemas.microsoft.com/office/powerpoint/2010/main" val="200382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8004</TotalTime>
  <Words>636</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Franklin Gothic Heavy</vt:lpstr>
      <vt:lpstr>Franklin Gothic Medium</vt:lpstr>
      <vt:lpstr>Office Theme</vt:lpstr>
      <vt:lpstr>PowerPoint Presentation</vt:lpstr>
      <vt:lpstr>Series Recap</vt:lpstr>
      <vt:lpstr>JONAH 4:1-3</vt:lpstr>
      <vt:lpstr>JONAH 4:4-8</vt:lpstr>
      <vt:lpstr>JONAH 4:9-11</vt:lpstr>
      <vt:lpstr>JONAH Discontentment and God’s Compassion</vt:lpstr>
      <vt:lpstr>JONAH’s Shelter and God’s Lesson</vt:lpstr>
      <vt:lpstr>God’s Question and Jonah’s revelation</vt:lpstr>
      <vt:lpstr>God’s love for all. </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Thomas Kenneally</cp:lastModifiedBy>
  <cp:revision>4</cp:revision>
  <dcterms:created xsi:type="dcterms:W3CDTF">2023-07-08T14:57:58Z</dcterms:created>
  <dcterms:modified xsi:type="dcterms:W3CDTF">2023-07-29T12:55:05Z</dcterms:modified>
</cp:coreProperties>
</file>